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3.xml" ContentType="application/vnd.openxmlformats-officedocument.presentationml.notesSlide+xml"/>
  <Override PartName="/ppt/notesSlides/_rels/notesSlide1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png" ContentType="image/png"/>
  <Override PartName="/ppt/media/image16.jpeg" ContentType="image/jpeg"/>
  <Override PartName="/ppt/media/image17.png" ContentType="image/pn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body"/>
          </p:nvPr>
        </p:nvSpPr>
        <p:spPr>
          <a:xfrm>
            <a:off x="756000" y="5078520"/>
            <a:ext cx="6047640" cy="4811040"/>
          </a:xfrm>
          <a:prstGeom prst="rect">
            <a:avLst/>
          </a:prstGeom>
        </p:spPr>
        <p:txBody>
          <a:bodyPr lIns="0" rIns="0" tIns="0" bIns="0"/>
          <a:p>
            <a:r>
              <a:rPr b="0" lang="en-ZA" sz="2000" spc="-1" strike="noStrike">
                <a:solidFill>
                  <a:srgbClr val="000000"/>
                </a:solidFill>
                <a:uFill>
                  <a:solidFill>
                    <a:srgbClr val="ffffff"/>
                  </a:solidFill>
                </a:uFill>
                <a:latin typeface="Arial"/>
              </a:rPr>
              <a:t>Click to edit the notes format</a:t>
            </a:r>
            <a:endParaRPr b="0" lang="en-ZA" sz="2000" spc="-1" strike="noStrike">
              <a:solidFill>
                <a:srgbClr val="000000"/>
              </a:solidFill>
              <a:uFill>
                <a:solidFill>
                  <a:srgbClr val="ffffff"/>
                </a:solidFill>
              </a:uFill>
              <a:latin typeface="Arial"/>
            </a:endParaRPr>
          </a:p>
        </p:txBody>
      </p:sp>
      <p:sp>
        <p:nvSpPr>
          <p:cNvPr id="42" name="PlaceHolder 2"/>
          <p:cNvSpPr>
            <a:spLocks noGrp="1"/>
          </p:cNvSpPr>
          <p:nvPr>
            <p:ph type="hdr"/>
          </p:nvPr>
        </p:nvSpPr>
        <p:spPr>
          <a:xfrm>
            <a:off x="0" y="0"/>
            <a:ext cx="3280680" cy="534240"/>
          </a:xfrm>
          <a:prstGeom prst="rect">
            <a:avLst/>
          </a:prstGeom>
        </p:spPr>
        <p:txBody>
          <a:bodyPr lIns="0" rIns="0" tIns="0" bIns="0"/>
          <a:p>
            <a:r>
              <a:rPr b="0" lang="en-ZA" sz="1400" spc="-1" strike="noStrike">
                <a:solidFill>
                  <a:srgbClr val="000000"/>
                </a:solidFill>
                <a:uFill>
                  <a:solidFill>
                    <a:srgbClr val="ffffff"/>
                  </a:solidFill>
                </a:uFill>
                <a:latin typeface="Times New Roman"/>
              </a:rPr>
              <a:t>&lt;header&gt;</a:t>
            </a:r>
            <a:endParaRPr b="0" lang="en-ZA" sz="1400" spc="-1" strike="noStrike">
              <a:solidFill>
                <a:srgbClr val="000000"/>
              </a:solidFill>
              <a:uFill>
                <a:solidFill>
                  <a:srgbClr val="ffffff"/>
                </a:solidFill>
              </a:uFill>
              <a:latin typeface="Times New Roman"/>
            </a:endParaRPr>
          </a:p>
        </p:txBody>
      </p:sp>
      <p:sp>
        <p:nvSpPr>
          <p:cNvPr id="43" name="PlaceHolder 3"/>
          <p:cNvSpPr>
            <a:spLocks noGrp="1"/>
          </p:cNvSpPr>
          <p:nvPr>
            <p:ph type="dt"/>
          </p:nvPr>
        </p:nvSpPr>
        <p:spPr>
          <a:xfrm>
            <a:off x="4278960" y="0"/>
            <a:ext cx="3280680" cy="534240"/>
          </a:xfrm>
          <a:prstGeom prst="rect">
            <a:avLst/>
          </a:prstGeom>
        </p:spPr>
        <p:txBody>
          <a:bodyPr lIns="0" rIns="0" tIns="0" bIns="0"/>
          <a:p>
            <a:pPr algn="r"/>
            <a:r>
              <a:rPr b="0" lang="en-ZA" sz="1400" spc="-1" strike="noStrike">
                <a:solidFill>
                  <a:srgbClr val="000000"/>
                </a:solidFill>
                <a:uFill>
                  <a:solidFill>
                    <a:srgbClr val="ffffff"/>
                  </a:solidFill>
                </a:uFill>
                <a:latin typeface="Times New Roman"/>
              </a:rPr>
              <a:t>&lt;date/time&gt;</a:t>
            </a:r>
            <a:endParaRPr b="0" lang="en-ZA" sz="1400" spc="-1" strike="noStrike">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0" y="10157400"/>
            <a:ext cx="3280680" cy="534240"/>
          </a:xfrm>
          <a:prstGeom prst="rect">
            <a:avLst/>
          </a:prstGeom>
        </p:spPr>
        <p:txBody>
          <a:bodyPr lIns="0" rIns="0" tIns="0" bIns="0" anchor="b"/>
          <a:p>
            <a:r>
              <a:rPr b="0" lang="en-ZA" sz="1400" spc="-1" strike="noStrike">
                <a:solidFill>
                  <a:srgbClr val="000000"/>
                </a:solidFill>
                <a:uFill>
                  <a:solidFill>
                    <a:srgbClr val="ffffff"/>
                  </a:solidFill>
                </a:uFill>
                <a:latin typeface="Times New Roman"/>
              </a:rPr>
              <a:t>&lt;footer&gt;</a:t>
            </a:r>
            <a:endParaRPr b="0" lang="en-ZA" sz="1400" spc="-1" strike="noStrike">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4278960" y="10157400"/>
            <a:ext cx="3280680" cy="534240"/>
          </a:xfrm>
          <a:prstGeom prst="rect">
            <a:avLst/>
          </a:prstGeom>
        </p:spPr>
        <p:txBody>
          <a:bodyPr lIns="0" rIns="0" tIns="0" bIns="0" anchor="b"/>
          <a:p>
            <a:pPr algn="r"/>
            <a:fld id="{5F800857-CE84-4A59-BD02-056FB510D831}" type="slidenum">
              <a:rPr b="0" lang="en-ZA" sz="1400" spc="-1" strike="noStrike">
                <a:solidFill>
                  <a:srgbClr val="000000"/>
                </a:solidFill>
                <a:uFill>
                  <a:solidFill>
                    <a:srgbClr val="ffffff"/>
                  </a:solidFill>
                </a:uFill>
                <a:latin typeface="Times New Roman"/>
              </a:rPr>
              <a:t>&lt;number&gt;</a:t>
            </a:fld>
            <a:endParaRPr b="0" lang="en-Z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body"/>
          </p:nvPr>
        </p:nvSpPr>
        <p:spPr>
          <a:xfrm>
            <a:off x="756000" y="5078520"/>
            <a:ext cx="6047640" cy="4811040"/>
          </a:xfrm>
          <a:prstGeom prst="rect">
            <a:avLst/>
          </a:prstGeom>
        </p:spPr>
        <p:txBody>
          <a:bodyPr lIns="0" rIns="0" tIns="0" bIns="0"/>
          <a:p>
            <a:endParaRPr b="0" lang="en-ZA" sz="2000" spc="-1" strike="noStrike">
              <a:solidFill>
                <a:srgbClr val="000000"/>
              </a:solidFill>
              <a:uFill>
                <a:solidFill>
                  <a:srgbClr val="ffffff"/>
                </a:solidFill>
              </a:uFill>
              <a:latin typeface="Arial"/>
            </a:endParaRPr>
          </a:p>
          <a:p>
            <a:r>
              <a:rPr b="0" lang="en-ZA" sz="2000" spc="-1" strike="noStrike">
                <a:solidFill>
                  <a:srgbClr val="000000"/>
                </a:solidFill>
                <a:uFill>
                  <a:solidFill>
                    <a:srgbClr val="ffffff"/>
                  </a:solidFill>
                </a:uFill>
                <a:latin typeface="Arial"/>
              </a:rPr>
              <a:t>Fibrocartilage</a:t>
            </a:r>
            <a:endParaRPr b="0" lang="en-ZA" sz="2000" spc="-1" strike="noStrike">
              <a:solidFill>
                <a:srgbClr val="000000"/>
              </a:solidFill>
              <a:uFill>
                <a:solidFill>
                  <a:srgbClr val="ffffff"/>
                </a:solidFill>
              </a:uFill>
              <a:latin typeface="Arial"/>
            </a:endParaRPr>
          </a:p>
          <a:p>
            <a:r>
              <a:rPr b="0" lang="en-ZA" sz="2000" spc="-1" strike="noStrike">
                <a:solidFill>
                  <a:srgbClr val="000000"/>
                </a:solidFill>
                <a:uFill>
                  <a:solidFill>
                    <a:srgbClr val="ffffff"/>
                  </a:solidFill>
                </a:uFill>
                <a:latin typeface="Arial"/>
              </a:rPr>
              <a:t>Fibrocartilage has a dense arrangement of cartilage fibers that are arranged in an orderly manner. Numerous chondrocytes are located within their lacunae and are spaced between the fibers. Fibrocartilage is primarily composed of type I collagen, and is located in areas like the intervertebral discs and the pubic symphysis. Note that the chondrocytes are surrounded by a matrix which helps differentiate fibrocartilage from dense connective tissue. </a:t>
            </a:r>
            <a:endParaRPr b="0" lang="en-ZA"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35" name="PlaceHolder 2"/>
          <p:cNvSpPr>
            <a:spLocks noGrp="1"/>
          </p:cNvSpPr>
          <p:nvPr>
            <p:ph type="body"/>
          </p:nvPr>
        </p:nvSpPr>
        <p:spPr>
          <a:xfrm>
            <a:off x="504000" y="1769040"/>
            <a:ext cx="292068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3571200" y="1769040"/>
            <a:ext cx="292068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7" name="PlaceHolder 4"/>
          <p:cNvSpPr>
            <a:spLocks noGrp="1"/>
          </p:cNvSpPr>
          <p:nvPr>
            <p:ph type="body"/>
          </p:nvPr>
        </p:nvSpPr>
        <p:spPr>
          <a:xfrm>
            <a:off x="6638040" y="1769040"/>
            <a:ext cx="292068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8" name="PlaceHolder 5"/>
          <p:cNvSpPr>
            <a:spLocks noGrp="1"/>
          </p:cNvSpPr>
          <p:nvPr>
            <p:ph type="body"/>
          </p:nvPr>
        </p:nvSpPr>
        <p:spPr>
          <a:xfrm>
            <a:off x="6638040" y="4059360"/>
            <a:ext cx="292068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39" name="PlaceHolder 6"/>
          <p:cNvSpPr>
            <a:spLocks noGrp="1"/>
          </p:cNvSpPr>
          <p:nvPr>
            <p:ph type="body"/>
          </p:nvPr>
        </p:nvSpPr>
        <p:spPr>
          <a:xfrm>
            <a:off x="3571200" y="4059360"/>
            <a:ext cx="292068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40" name="PlaceHolder 7"/>
          <p:cNvSpPr>
            <a:spLocks noGrp="1"/>
          </p:cNvSpPr>
          <p:nvPr>
            <p:ph type="body"/>
          </p:nvPr>
        </p:nvSpPr>
        <p:spPr>
          <a:xfrm>
            <a:off x="504000" y="4059360"/>
            <a:ext cx="292068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b="0" lang="en-ZA" sz="3200" spc="-1" strike="noStrike">
              <a:solidFill>
                <a:srgbClr val="000000"/>
              </a:solidFill>
              <a:uFill>
                <a:solidFill>
                  <a:srgbClr val="ffffff"/>
                </a:solidFill>
              </a:uFill>
              <a:latin typeface="Lucida Consol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b="0" lang="en-ZA" sz="3200" spc="-1" strike="noStrike">
              <a:solidFill>
                <a:srgbClr val="000000"/>
              </a:solidFill>
              <a:uFill>
                <a:solidFill>
                  <a:srgbClr val="ffffff"/>
                </a:solidFill>
              </a:uFill>
              <a:latin typeface="Lucida Console"/>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ZA" sz="4400" spc="-1" strike="noStrike">
              <a:solidFill>
                <a:srgbClr val="000000"/>
              </a:solidFill>
              <a:uFill>
                <a:solidFill>
                  <a:srgbClr val="ffffff"/>
                </a:solidFill>
              </a:uFill>
              <a:latin typeface="Lucida Console"/>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normAutofit/>
          </a:bodyPr>
          <a:p>
            <a:endParaRPr b="0" lang="en-ZA"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b="0" lang="en-ZA" sz="4400" spc="-1" strike="noStrike">
                <a:solidFill>
                  <a:srgbClr val="000000"/>
                </a:solidFill>
                <a:uFill>
                  <a:solidFill>
                    <a:srgbClr val="ffffff"/>
                  </a:solidFill>
                </a:uFill>
                <a:latin typeface="Lucida Console"/>
              </a:rPr>
              <a:t>Click to edit the title text format</a:t>
            </a:r>
            <a:endParaRPr b="0" lang="en-ZA" sz="4400" spc="-1" strike="noStrike">
              <a:solidFill>
                <a:srgbClr val="000000"/>
              </a:solidFill>
              <a:uFill>
                <a:solidFill>
                  <a:srgbClr val="ffffff"/>
                </a:solidFill>
              </a:uFill>
              <a:latin typeface="Lucida Console"/>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Click to edit the outline text format</a:t>
            </a:r>
            <a:endParaRPr b="0" lang="en-ZA"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ZA" sz="2800" spc="-1" strike="noStrike">
                <a:solidFill>
                  <a:srgbClr val="000000"/>
                </a:solidFill>
                <a:uFill>
                  <a:solidFill>
                    <a:srgbClr val="ffffff"/>
                  </a:solidFill>
                </a:uFill>
                <a:latin typeface="Arial"/>
              </a:rPr>
              <a:t>Second Outline Level</a:t>
            </a:r>
            <a:endParaRPr b="0" lang="en-ZA"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ZA" sz="2400" spc="-1" strike="noStrike">
                <a:solidFill>
                  <a:srgbClr val="000000"/>
                </a:solidFill>
                <a:uFill>
                  <a:solidFill>
                    <a:srgbClr val="ffffff"/>
                  </a:solidFill>
                </a:uFill>
                <a:latin typeface="Arial"/>
              </a:rPr>
              <a:t>Third Outline Level</a:t>
            </a:r>
            <a:endParaRPr b="0" lang="en-ZA"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ZA" sz="2000" spc="-1" strike="noStrike">
                <a:solidFill>
                  <a:srgbClr val="000000"/>
                </a:solidFill>
                <a:uFill>
                  <a:solidFill>
                    <a:srgbClr val="ffffff"/>
                  </a:solidFill>
                </a:uFill>
                <a:latin typeface="Arial"/>
              </a:rPr>
              <a:t>Fourth Outline Level</a:t>
            </a:r>
            <a:endParaRPr b="0" lang="en-ZA"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ZA" sz="2000" spc="-1" strike="noStrike">
                <a:solidFill>
                  <a:srgbClr val="000000"/>
                </a:solidFill>
                <a:uFill>
                  <a:solidFill>
                    <a:srgbClr val="ffffff"/>
                  </a:solidFill>
                </a:uFill>
                <a:latin typeface="Arial"/>
              </a:rPr>
              <a:t>Fifth Outline Level</a:t>
            </a:r>
            <a:endParaRPr b="0" lang="en-ZA"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ZA" sz="2000" spc="-1" strike="noStrike">
                <a:solidFill>
                  <a:srgbClr val="000000"/>
                </a:solidFill>
                <a:uFill>
                  <a:solidFill>
                    <a:srgbClr val="ffffff"/>
                  </a:solidFill>
                </a:uFill>
                <a:latin typeface="Arial"/>
              </a:rPr>
              <a:t>Sixth Outline Level</a:t>
            </a:r>
            <a:endParaRPr b="0" lang="en-ZA"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ZA" sz="2000" spc="-1" strike="noStrike">
                <a:solidFill>
                  <a:srgbClr val="000000"/>
                </a:solidFill>
                <a:uFill>
                  <a:solidFill>
                    <a:srgbClr val="ffffff"/>
                  </a:solidFill>
                </a:uFill>
                <a:latin typeface="Arial"/>
              </a:rPr>
              <a:t>Seventh Outline Level</a:t>
            </a:r>
            <a:endParaRPr b="0" lang="en-ZA" sz="2000" spc="-1" strike="noStrike">
              <a:solidFill>
                <a:srgbClr val="000000"/>
              </a:solidFill>
              <a:uFill>
                <a:solidFill>
                  <a:srgbClr val="ffffff"/>
                </a:solidFill>
              </a:uFill>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b="0" lang="en-ZA" sz="1400" spc="-1" strike="noStrike">
                <a:solidFill>
                  <a:srgbClr val="000000"/>
                </a:solidFill>
                <a:uFill>
                  <a:solidFill>
                    <a:srgbClr val="ffffff"/>
                  </a:solidFill>
                </a:uFill>
                <a:latin typeface="Times New Roman"/>
              </a:rPr>
              <a:t>&lt;date/time&gt;</a:t>
            </a:r>
            <a:endParaRPr b="0" lang="en-ZA"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b="0" lang="en-ZA" sz="1400" spc="-1" strike="noStrike">
                <a:solidFill>
                  <a:srgbClr val="000000"/>
                </a:solidFill>
                <a:uFill>
                  <a:solidFill>
                    <a:srgbClr val="ffffff"/>
                  </a:solidFill>
                </a:uFill>
                <a:latin typeface="Times New Roman"/>
              </a:rPr>
              <a:t>&lt;footer&gt;</a:t>
            </a:r>
            <a:endParaRPr b="0" lang="en-ZA"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2B5B7AE8-F5F8-4770-938B-BBED95FEF331}" type="slidenum">
              <a:rPr b="0" lang="en-ZA" sz="1400" spc="-1" strike="noStrike">
                <a:solidFill>
                  <a:srgbClr val="000000"/>
                </a:solidFill>
                <a:uFill>
                  <a:solidFill>
                    <a:srgbClr val="ffffff"/>
                  </a:solidFill>
                </a:uFill>
                <a:latin typeface="Times New Roman"/>
              </a:rPr>
              <a:t>&lt;number&gt;</a:t>
            </a:fld>
            <a:endParaRPr b="0" lang="en-Z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Cartilage and Bone</a:t>
            </a:r>
            <a:endParaRPr b="0" lang="en-ZA" sz="4400" spc="-1" strike="noStrike">
              <a:solidFill>
                <a:srgbClr val="000000"/>
              </a:solidFill>
              <a:uFill>
                <a:solidFill>
                  <a:srgbClr val="ffffff"/>
                </a:solidFill>
              </a:uFill>
              <a:latin typeface="Lucida Console"/>
            </a:endParaRPr>
          </a:p>
        </p:txBody>
      </p:sp>
      <p:sp>
        <p:nvSpPr>
          <p:cNvPr id="47" name="TextShape 2"/>
          <p:cNvSpPr txBox="1"/>
          <p:nvPr/>
        </p:nvSpPr>
        <p:spPr>
          <a:xfrm>
            <a:off x="504000" y="1769040"/>
            <a:ext cx="9071640" cy="4384440"/>
          </a:xfrm>
          <a:prstGeom prst="rect">
            <a:avLst/>
          </a:prstGeom>
          <a:noFill/>
          <a:ln>
            <a:noFill/>
          </a:ln>
        </p:spPr>
        <p:txBody>
          <a:bodyPr lIns="0" rIns="0" tIns="0" bIns="0" anchor="ctr"/>
          <a:p>
            <a:pPr algn="ctr"/>
            <a:endParaRPr b="0" lang="en-ZA" sz="3200" spc="-1" strike="noStrike">
              <a:solidFill>
                <a:srgbClr val="000000"/>
              </a:solidFill>
              <a:uFill>
                <a:solidFill>
                  <a:srgbClr val="ffffff"/>
                </a:solidFill>
              </a:uFill>
              <a:latin typeface="Lucida Console"/>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504000" y="95760"/>
            <a:ext cx="9071640" cy="167328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What structure is indicated by the red arrows?</a:t>
            </a:r>
            <a:endParaRPr b="0" lang="en-ZA" sz="4400" spc="-1" strike="noStrike">
              <a:solidFill>
                <a:srgbClr val="000000"/>
              </a:solidFill>
              <a:uFill>
                <a:solidFill>
                  <a:srgbClr val="ffffff"/>
                </a:solidFill>
              </a:uFill>
              <a:latin typeface="Lucida Console"/>
            </a:endParaRPr>
          </a:p>
        </p:txBody>
      </p:sp>
      <p:pic>
        <p:nvPicPr>
          <p:cNvPr id="68" name="" descr=""/>
          <p:cNvPicPr/>
          <p:nvPr/>
        </p:nvPicPr>
        <p:blipFill>
          <a:blip r:embed="rId1"/>
          <a:stretch/>
        </p:blipFill>
        <p:spPr>
          <a:xfrm>
            <a:off x="1194120" y="1768680"/>
            <a:ext cx="7691760" cy="55371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96840" y="301320"/>
            <a:ext cx="9893880" cy="1262160"/>
          </a:xfrm>
          <a:prstGeom prst="rect">
            <a:avLst/>
          </a:prstGeom>
          <a:noFill/>
          <a:ln>
            <a:noFill/>
          </a:ln>
        </p:spPr>
        <p:txBody>
          <a:bodyPr lIns="0" rIns="0" tIns="0" bIns="0" anchor="ctr"/>
          <a:p>
            <a:pPr algn="ctr"/>
            <a:r>
              <a:rPr b="0" lang="en-ZA" sz="4000" spc="-1" strike="noStrike">
                <a:solidFill>
                  <a:srgbClr val="000000"/>
                </a:solidFill>
                <a:uFill>
                  <a:solidFill>
                    <a:srgbClr val="ffffff"/>
                  </a:solidFill>
                </a:uFill>
                <a:latin typeface="Lucida Console"/>
              </a:rPr>
              <a:t>Slide 9: Macroscopic view of the external ear (work book pg 37) </a:t>
            </a:r>
            <a:endParaRPr b="0" lang="en-ZA" sz="4000" spc="-1" strike="noStrike">
              <a:solidFill>
                <a:srgbClr val="000000"/>
              </a:solidFill>
              <a:uFill>
                <a:solidFill>
                  <a:srgbClr val="ffffff"/>
                </a:solidFill>
              </a:uFill>
              <a:latin typeface="Lucida Console"/>
            </a:endParaRPr>
          </a:p>
        </p:txBody>
      </p:sp>
      <p:pic>
        <p:nvPicPr>
          <p:cNvPr id="70" name="" descr=""/>
          <p:cNvPicPr/>
          <p:nvPr/>
        </p:nvPicPr>
        <p:blipFill>
          <a:blip r:embed="rId1"/>
          <a:stretch/>
        </p:blipFill>
        <p:spPr>
          <a:xfrm>
            <a:off x="940320" y="1768680"/>
            <a:ext cx="8199360" cy="536760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Shape 1"/>
          <p:cNvSpPr txBox="1"/>
          <p:nvPr/>
        </p:nvSpPr>
        <p:spPr>
          <a:xfrm>
            <a:off x="135360" y="173520"/>
            <a:ext cx="9809280" cy="1517760"/>
          </a:xfrm>
          <a:prstGeom prst="rect">
            <a:avLst/>
          </a:prstGeom>
          <a:noFill/>
          <a:ln>
            <a:noFill/>
          </a:ln>
        </p:spPr>
        <p:txBody>
          <a:bodyPr lIns="0" rIns="0" tIns="0" bIns="0" anchor="ctr"/>
          <a:p>
            <a:pPr algn="ctr"/>
            <a:r>
              <a:rPr b="0" lang="en-ZA" sz="4000" spc="-1" strike="noStrike">
                <a:solidFill>
                  <a:srgbClr val="000000"/>
                </a:solidFill>
                <a:uFill>
                  <a:solidFill>
                    <a:srgbClr val="ffffff"/>
                  </a:solidFill>
                </a:uFill>
                <a:latin typeface="Lucida Console"/>
              </a:rPr>
              <a:t>Slide 73: Macroscopic view of the trachea (work book pg 116)</a:t>
            </a:r>
            <a:endParaRPr b="0" lang="en-ZA" sz="4000" spc="-1" strike="noStrike">
              <a:solidFill>
                <a:srgbClr val="000000"/>
              </a:solidFill>
              <a:uFill>
                <a:solidFill>
                  <a:srgbClr val="ffffff"/>
                </a:solidFill>
              </a:uFill>
              <a:latin typeface="Lucida Console"/>
            </a:endParaRPr>
          </a:p>
        </p:txBody>
      </p:sp>
      <p:pic>
        <p:nvPicPr>
          <p:cNvPr id="72" name="" descr=""/>
          <p:cNvPicPr/>
          <p:nvPr/>
        </p:nvPicPr>
        <p:blipFill>
          <a:blip r:embed="rId1"/>
          <a:stretch/>
        </p:blipFill>
        <p:spPr>
          <a:xfrm>
            <a:off x="1676880" y="1768680"/>
            <a:ext cx="6726600" cy="56059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Slide 10: Fibrous cartilage (workbook pg 38)</a:t>
            </a:r>
            <a:endParaRPr b="0" lang="en-ZA" sz="4400" spc="-1" strike="noStrike">
              <a:solidFill>
                <a:srgbClr val="000000"/>
              </a:solidFill>
              <a:uFill>
                <a:solidFill>
                  <a:srgbClr val="ffffff"/>
                </a:solidFill>
              </a:uFill>
              <a:latin typeface="Lucida Console"/>
            </a:endParaRPr>
          </a:p>
        </p:txBody>
      </p:sp>
      <p:pic>
        <p:nvPicPr>
          <p:cNvPr id="74" name="" descr=""/>
          <p:cNvPicPr/>
          <p:nvPr/>
        </p:nvPicPr>
        <p:blipFill>
          <a:blip r:embed="rId1"/>
          <a:stretch/>
        </p:blipFill>
        <p:spPr>
          <a:xfrm>
            <a:off x="1567440" y="1768680"/>
            <a:ext cx="6945120" cy="55558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Draw and annotate</a:t>
            </a:r>
            <a:endParaRPr b="0" lang="en-ZA" sz="4400" spc="-1" strike="noStrike">
              <a:solidFill>
                <a:srgbClr val="000000"/>
              </a:solidFill>
              <a:uFill>
                <a:solidFill>
                  <a:srgbClr val="ffffff"/>
                </a:solidFill>
              </a:uFill>
              <a:latin typeface="Lucida Console"/>
            </a:endParaRPr>
          </a:p>
        </p:txBody>
      </p:sp>
      <p:pic>
        <p:nvPicPr>
          <p:cNvPr id="76" name="" descr=""/>
          <p:cNvPicPr/>
          <p:nvPr/>
        </p:nvPicPr>
        <p:blipFill>
          <a:blip r:embed="rId1"/>
          <a:stretch/>
        </p:blipFill>
        <p:spPr>
          <a:xfrm>
            <a:off x="3377880" y="1768680"/>
            <a:ext cx="3324600" cy="561960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TextShape 1"/>
          <p:cNvSpPr txBox="1"/>
          <p:nvPr/>
        </p:nvSpPr>
        <p:spPr>
          <a:xfrm>
            <a:off x="96840" y="301320"/>
            <a:ext cx="9918000" cy="1262160"/>
          </a:xfrm>
          <a:prstGeom prst="rect">
            <a:avLst/>
          </a:prstGeom>
          <a:noFill/>
          <a:ln>
            <a:noFill/>
          </a:ln>
        </p:spPr>
        <p:txBody>
          <a:bodyPr lIns="0" rIns="0" tIns="0" bIns="0" anchor="ctr"/>
          <a:p>
            <a:pPr algn="ctr"/>
            <a:r>
              <a:rPr b="0" lang="en-ZA" sz="3200" spc="-1" strike="noStrike">
                <a:solidFill>
                  <a:srgbClr val="000000"/>
                </a:solidFill>
                <a:uFill>
                  <a:solidFill>
                    <a:srgbClr val="ffffff"/>
                  </a:solidFill>
                </a:uFill>
                <a:latin typeface="Lucida Console"/>
              </a:rPr>
              <a:t>Draw - Identify – Describe - Function</a:t>
            </a:r>
            <a:endParaRPr b="0" lang="en-ZA" sz="3200" spc="-1" strike="noStrike">
              <a:solidFill>
                <a:srgbClr val="000000"/>
              </a:solidFill>
              <a:uFill>
                <a:solidFill>
                  <a:srgbClr val="ffffff"/>
                </a:solidFill>
              </a:uFill>
              <a:latin typeface="Lucida Console"/>
            </a:endParaRPr>
          </a:p>
        </p:txBody>
      </p:sp>
      <p:pic>
        <p:nvPicPr>
          <p:cNvPr id="78" name="" descr=""/>
          <p:cNvPicPr/>
          <p:nvPr/>
        </p:nvPicPr>
        <p:blipFill>
          <a:blip r:embed="rId1"/>
          <a:stretch/>
        </p:blipFill>
        <p:spPr>
          <a:xfrm>
            <a:off x="842760" y="1768680"/>
            <a:ext cx="8394840" cy="544032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EM – Correlate with sketch</a:t>
            </a:r>
            <a:endParaRPr b="0" lang="en-ZA" sz="4400" spc="-1" strike="noStrike">
              <a:solidFill>
                <a:srgbClr val="000000"/>
              </a:solidFill>
              <a:uFill>
                <a:solidFill>
                  <a:srgbClr val="ffffff"/>
                </a:solidFill>
              </a:uFill>
              <a:latin typeface="Lucida Console"/>
            </a:endParaRPr>
          </a:p>
        </p:txBody>
      </p:sp>
      <p:pic>
        <p:nvPicPr>
          <p:cNvPr id="80" name="" descr=""/>
          <p:cNvPicPr/>
          <p:nvPr/>
        </p:nvPicPr>
        <p:blipFill>
          <a:blip r:embed="rId1"/>
          <a:stretch/>
        </p:blipFill>
        <p:spPr>
          <a:xfrm>
            <a:off x="5378040" y="2040120"/>
            <a:ext cx="4593960" cy="2454480"/>
          </a:xfrm>
          <a:prstGeom prst="rect">
            <a:avLst/>
          </a:prstGeom>
          <a:ln>
            <a:noFill/>
          </a:ln>
        </p:spPr>
      </p:pic>
      <p:pic>
        <p:nvPicPr>
          <p:cNvPr id="81" name="" descr=""/>
          <p:cNvPicPr/>
          <p:nvPr/>
        </p:nvPicPr>
        <p:blipFill>
          <a:blip r:embed="rId2"/>
          <a:stretch/>
        </p:blipFill>
        <p:spPr>
          <a:xfrm>
            <a:off x="72000" y="1687320"/>
            <a:ext cx="5213160" cy="3388680"/>
          </a:xfrm>
          <a:prstGeom prst="rect">
            <a:avLst/>
          </a:prstGeom>
          <a:ln>
            <a:noFill/>
          </a:ln>
        </p:spPr>
      </p:pic>
      <p:pic>
        <p:nvPicPr>
          <p:cNvPr id="82" name="" descr=""/>
          <p:cNvPicPr/>
          <p:nvPr/>
        </p:nvPicPr>
        <p:blipFill>
          <a:blip r:embed="rId3"/>
          <a:stretch/>
        </p:blipFill>
        <p:spPr>
          <a:xfrm>
            <a:off x="5385600" y="4655520"/>
            <a:ext cx="4298400" cy="27964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165240" y="248760"/>
            <a:ext cx="9716760" cy="1367640"/>
          </a:xfrm>
          <a:prstGeom prst="rect">
            <a:avLst/>
          </a:prstGeom>
          <a:noFill/>
          <a:ln>
            <a:noFill/>
          </a:ln>
        </p:spPr>
        <p:txBody>
          <a:bodyPr lIns="0" rIns="0" tIns="0" bIns="0" anchor="ctr"/>
          <a:p>
            <a:pPr algn="ctr"/>
            <a:r>
              <a:rPr b="0" lang="en-ZA" sz="3600" spc="-1" strike="noStrike">
                <a:solidFill>
                  <a:srgbClr val="000000"/>
                </a:solidFill>
                <a:uFill>
                  <a:solidFill>
                    <a:srgbClr val="ffffff"/>
                  </a:solidFill>
                </a:uFill>
                <a:latin typeface="Lucida Console"/>
              </a:rPr>
              <a:t>Slide 13: Cross section of a Haversian system (work book pg 42)</a:t>
            </a:r>
            <a:endParaRPr b="0" lang="en-ZA" sz="3600" spc="-1" strike="noStrike">
              <a:solidFill>
                <a:srgbClr val="000000"/>
              </a:solidFill>
              <a:uFill>
                <a:solidFill>
                  <a:srgbClr val="ffffff"/>
                </a:solidFill>
              </a:uFill>
              <a:latin typeface="Lucida Console"/>
            </a:endParaRPr>
          </a:p>
        </p:txBody>
      </p:sp>
      <p:pic>
        <p:nvPicPr>
          <p:cNvPr id="84" name="" descr=""/>
          <p:cNvPicPr/>
          <p:nvPr/>
        </p:nvPicPr>
        <p:blipFill>
          <a:blip r:embed="rId1"/>
          <a:stretch/>
        </p:blipFill>
        <p:spPr>
          <a:xfrm>
            <a:off x="1681560" y="1768680"/>
            <a:ext cx="6717240" cy="559728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Diagram of osteon</a:t>
            </a:r>
            <a:endParaRPr b="0" lang="en-ZA" sz="4400" spc="-1" strike="noStrike">
              <a:solidFill>
                <a:srgbClr val="000000"/>
              </a:solidFill>
              <a:uFill>
                <a:solidFill>
                  <a:srgbClr val="ffffff"/>
                </a:solidFill>
              </a:uFill>
              <a:latin typeface="Lucida Console"/>
            </a:endParaRPr>
          </a:p>
        </p:txBody>
      </p:sp>
      <p:pic>
        <p:nvPicPr>
          <p:cNvPr id="86" name="" descr=""/>
          <p:cNvPicPr/>
          <p:nvPr/>
        </p:nvPicPr>
        <p:blipFill>
          <a:blip r:embed="rId1"/>
          <a:stretch/>
        </p:blipFill>
        <p:spPr>
          <a:xfrm>
            <a:off x="2031480" y="1768680"/>
            <a:ext cx="6017400" cy="559656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Diagram of compact bone</a:t>
            </a:r>
            <a:endParaRPr b="0" lang="en-ZA" sz="4400" spc="-1" strike="noStrike">
              <a:solidFill>
                <a:srgbClr val="000000"/>
              </a:solidFill>
              <a:uFill>
                <a:solidFill>
                  <a:srgbClr val="ffffff"/>
                </a:solidFill>
              </a:uFill>
              <a:latin typeface="Lucida Console"/>
            </a:endParaRPr>
          </a:p>
        </p:txBody>
      </p:sp>
      <p:pic>
        <p:nvPicPr>
          <p:cNvPr id="88" name="" descr=""/>
          <p:cNvPicPr/>
          <p:nvPr/>
        </p:nvPicPr>
        <p:blipFill>
          <a:blip r:embed="rId1"/>
          <a:stretch/>
        </p:blipFill>
        <p:spPr>
          <a:xfrm>
            <a:off x="965880" y="1768680"/>
            <a:ext cx="8148600" cy="56577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Bone and bone growth</a:t>
            </a:r>
            <a:endParaRPr b="0" lang="en-ZA" sz="4400" spc="-1" strike="noStrike">
              <a:solidFill>
                <a:srgbClr val="000000"/>
              </a:solidFill>
              <a:uFill>
                <a:solidFill>
                  <a:srgbClr val="ffffff"/>
                </a:solidFill>
              </a:uFill>
              <a:latin typeface="Lucida Console"/>
            </a:endParaRPr>
          </a:p>
        </p:txBody>
      </p:sp>
      <p:sp>
        <p:nvSpPr>
          <p:cNvPr id="49" name="TextShape 2"/>
          <p:cNvSpPr txBox="1"/>
          <p:nvPr/>
        </p:nvSpPr>
        <p:spPr>
          <a:xfrm>
            <a:off x="504000" y="1769040"/>
            <a:ext cx="9071640" cy="4384440"/>
          </a:xfrm>
          <a:prstGeom prst="rect">
            <a:avLst/>
          </a:prstGeom>
          <a:noFill/>
          <a:ln>
            <a:noFill/>
          </a:ln>
        </p:spPr>
        <p:txBody>
          <a:bodyPr lIns="0" rIns="0" tIns="0" bIns="0" anchor="ctr"/>
          <a:p>
            <a:pPr algn="ctr"/>
            <a:r>
              <a:rPr b="0" lang="en-ZA" sz="3200" spc="-1" strike="noStrike">
                <a:solidFill>
                  <a:srgbClr val="000000"/>
                </a:solidFill>
                <a:uFill>
                  <a:solidFill>
                    <a:srgbClr val="ffffff"/>
                  </a:solidFill>
                </a:uFill>
                <a:latin typeface="Lucida Console"/>
              </a:rPr>
              <a:t>Osseointegration</a:t>
            </a:r>
            <a:endParaRPr b="0" lang="en-ZA" sz="3200" spc="-1" strike="noStrike">
              <a:solidFill>
                <a:srgbClr val="000000"/>
              </a:solidFill>
              <a:uFill>
                <a:solidFill>
                  <a:srgbClr val="ffffff"/>
                </a:solidFill>
              </a:uFill>
              <a:latin typeface="Lucida Console"/>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Longitudinal bone growth</a:t>
            </a:r>
            <a:endParaRPr b="0" lang="en-ZA" sz="4400" spc="-1" strike="noStrike">
              <a:solidFill>
                <a:srgbClr val="000000"/>
              </a:solidFill>
              <a:uFill>
                <a:solidFill>
                  <a:srgbClr val="ffffff"/>
                </a:solidFill>
              </a:uFill>
              <a:latin typeface="Lucida Console"/>
            </a:endParaRPr>
          </a:p>
        </p:txBody>
      </p:sp>
      <p:pic>
        <p:nvPicPr>
          <p:cNvPr id="90" name="" descr=""/>
          <p:cNvPicPr/>
          <p:nvPr/>
        </p:nvPicPr>
        <p:blipFill>
          <a:blip r:embed="rId1"/>
          <a:stretch/>
        </p:blipFill>
        <p:spPr>
          <a:xfrm>
            <a:off x="3243960" y="1768680"/>
            <a:ext cx="3592440" cy="559548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Longitudinal bone growth</a:t>
            </a:r>
            <a:endParaRPr b="0" lang="en-ZA" sz="4400" spc="-1" strike="noStrike">
              <a:solidFill>
                <a:srgbClr val="000000"/>
              </a:solidFill>
              <a:uFill>
                <a:solidFill>
                  <a:srgbClr val="ffffff"/>
                </a:solidFill>
              </a:uFill>
              <a:latin typeface="Lucida Console"/>
            </a:endParaRPr>
          </a:p>
        </p:txBody>
      </p:sp>
      <p:pic>
        <p:nvPicPr>
          <p:cNvPr id="92" name="" descr=""/>
          <p:cNvPicPr/>
          <p:nvPr/>
        </p:nvPicPr>
        <p:blipFill>
          <a:blip r:embed="rId1"/>
          <a:stretch/>
        </p:blipFill>
        <p:spPr>
          <a:xfrm>
            <a:off x="2946600" y="1768680"/>
            <a:ext cx="4186800" cy="559980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Slide 11: Bone development</a:t>
            </a:r>
            <a:endParaRPr b="0" lang="en-ZA" sz="4400" spc="-1" strike="noStrike">
              <a:solidFill>
                <a:srgbClr val="000000"/>
              </a:solidFill>
              <a:uFill>
                <a:solidFill>
                  <a:srgbClr val="ffffff"/>
                </a:solidFill>
              </a:uFill>
              <a:latin typeface="Lucida Console"/>
            </a:endParaRPr>
          </a:p>
        </p:txBody>
      </p:sp>
      <p:pic>
        <p:nvPicPr>
          <p:cNvPr id="94" name="" descr=""/>
          <p:cNvPicPr/>
          <p:nvPr/>
        </p:nvPicPr>
        <p:blipFill>
          <a:blip r:embed="rId1"/>
          <a:stretch/>
        </p:blipFill>
        <p:spPr>
          <a:xfrm>
            <a:off x="1260360" y="1768680"/>
            <a:ext cx="7559640" cy="567000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Exit Ticket</a:t>
            </a:r>
            <a:endParaRPr b="0" lang="en-ZA" sz="4400" spc="-1" strike="noStrike">
              <a:solidFill>
                <a:srgbClr val="000000"/>
              </a:solidFill>
              <a:uFill>
                <a:solidFill>
                  <a:srgbClr val="ffffff"/>
                </a:solidFill>
              </a:uFill>
              <a:latin typeface="Lucida Console"/>
            </a:endParaRPr>
          </a:p>
        </p:txBody>
      </p:sp>
      <p:sp>
        <p:nvSpPr>
          <p:cNvPr id="96" name="TextShape 2"/>
          <p:cNvSpPr txBox="1"/>
          <p:nvPr/>
        </p:nvSpPr>
        <p:spPr>
          <a:xfrm>
            <a:off x="504000" y="1769040"/>
            <a:ext cx="9071640" cy="4384440"/>
          </a:xfrm>
          <a:prstGeom prst="rect">
            <a:avLst/>
          </a:prstGeom>
          <a:noFill/>
          <a:ln>
            <a:noFill/>
          </a:ln>
        </p:spPr>
        <p:txBody>
          <a:bodyPr lIns="0" rIns="0" tIns="0" bIns="0" anchor="ctr"/>
          <a:p>
            <a:pPr algn="ctr"/>
            <a:r>
              <a:rPr b="0" lang="en-ZA" sz="3200" spc="-1" strike="noStrike">
                <a:solidFill>
                  <a:srgbClr val="000000"/>
                </a:solidFill>
                <a:uFill>
                  <a:solidFill>
                    <a:srgbClr val="ffffff"/>
                  </a:solidFill>
                </a:uFill>
                <a:latin typeface="Lucida Console"/>
              </a:rPr>
              <a:t>Most important</a:t>
            </a:r>
            <a:endParaRPr b="0" lang="en-ZA" sz="3200" spc="-1" strike="noStrike">
              <a:solidFill>
                <a:srgbClr val="000000"/>
              </a:solidFill>
              <a:uFill>
                <a:solidFill>
                  <a:srgbClr val="ffffff"/>
                </a:solidFill>
              </a:uFill>
              <a:latin typeface="Lucida Console"/>
            </a:endParaRPr>
          </a:p>
          <a:p>
            <a:pPr algn="ctr"/>
            <a:endParaRPr b="0" lang="en-ZA" sz="3200" spc="-1" strike="noStrike">
              <a:solidFill>
                <a:srgbClr val="000000"/>
              </a:solidFill>
              <a:uFill>
                <a:solidFill>
                  <a:srgbClr val="ffffff"/>
                </a:solidFill>
              </a:uFill>
              <a:latin typeface="Lucida Console"/>
            </a:endParaRPr>
          </a:p>
          <a:p>
            <a:pPr algn="ctr"/>
            <a:r>
              <a:rPr b="0" lang="en-ZA" sz="3200" spc="-1" strike="noStrike">
                <a:solidFill>
                  <a:srgbClr val="000000"/>
                </a:solidFill>
                <a:uFill>
                  <a:solidFill>
                    <a:srgbClr val="ffffff"/>
                  </a:solidFill>
                </a:uFill>
                <a:latin typeface="Lucida Console"/>
              </a:rPr>
              <a:t>What am I unsure about?</a:t>
            </a:r>
            <a:endParaRPr b="0" lang="en-ZA" sz="3200" spc="-1" strike="noStrike">
              <a:solidFill>
                <a:srgbClr val="000000"/>
              </a:solidFill>
              <a:uFill>
                <a:solidFill>
                  <a:srgbClr val="ffffff"/>
                </a:solidFill>
              </a:uFill>
              <a:latin typeface="Lucida Console"/>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Objectives: Cartilage</a:t>
            </a:r>
            <a:endParaRPr b="0" lang="en-ZA" sz="4400" spc="-1" strike="noStrike">
              <a:solidFill>
                <a:srgbClr val="000000"/>
              </a:solidFill>
              <a:uFill>
                <a:solidFill>
                  <a:srgbClr val="ffffff"/>
                </a:solidFill>
              </a:uFill>
              <a:latin typeface="Lucida Console"/>
            </a:endParaRPr>
          </a:p>
        </p:txBody>
      </p:sp>
      <p:sp>
        <p:nvSpPr>
          <p:cNvPr id="51" name="TextShape 2"/>
          <p:cNvSpPr txBox="1"/>
          <p:nvPr/>
        </p:nvSpPr>
        <p:spPr>
          <a:xfrm>
            <a:off x="504000" y="1769040"/>
            <a:ext cx="9071640" cy="5455440"/>
          </a:xfrm>
          <a:prstGeom prst="rect">
            <a:avLst/>
          </a:prstGeom>
          <a:noFill/>
          <a:ln>
            <a:noFill/>
          </a:ln>
        </p:spPr>
        <p:txBody>
          <a:bodyPr lIns="0" rIns="0" tIns="0" bIns="0">
            <a:normAutofit/>
          </a:bodyPr>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and describe hyaline, elastic and fibrocartilage.</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the differences between the three types of cartilage.</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the extracellular matrix of chondrocytes.</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chondrocytes in each of hyaline, elastic and fibrocartilage.</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isogenic groups.</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Locate and identify the perichondrium in hyaline and elastic cartilage. </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the function of the perichondrium.</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the similarities and differences between cartilage and bone.</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where each type of cartilage is found in the body.</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the process of chondrogenesis and cartilage growth.</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and discuss the functions of each of the components.</a:t>
            </a:r>
            <a:endParaRPr b="0" lang="en-ZA" sz="32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Slides: Cartilage</a:t>
            </a:r>
            <a:endParaRPr b="0" lang="en-ZA" sz="4400" spc="-1" strike="noStrike">
              <a:solidFill>
                <a:srgbClr val="000000"/>
              </a:solidFill>
              <a:uFill>
                <a:solidFill>
                  <a:srgbClr val="ffffff"/>
                </a:solidFill>
              </a:uFill>
              <a:latin typeface="Lucida Console"/>
            </a:endParaRPr>
          </a:p>
        </p:txBody>
      </p:sp>
      <p:graphicFrame>
        <p:nvGraphicFramePr>
          <p:cNvPr id="53" name="Table 2"/>
          <p:cNvGraphicFramePr/>
          <p:nvPr/>
        </p:nvGraphicFramePr>
        <p:xfrm>
          <a:off x="405360" y="2144520"/>
          <a:ext cx="9269280" cy="4624560"/>
        </p:xfrm>
        <a:graphic>
          <a:graphicData uri="http://schemas.openxmlformats.org/drawingml/2006/table">
            <a:tbl>
              <a:tblPr/>
              <a:tblGrid>
                <a:gridCol w="3089160"/>
                <a:gridCol w="3089880"/>
                <a:gridCol w="3090600"/>
              </a:tblGrid>
              <a:tr h="1155960">
                <a:tc>
                  <a:txBody>
                    <a:bodyPr lIns="90000" rIns="90000" tIns="46800" bIns="46800" anchor="ctr"/>
                    <a:p>
                      <a:pPr algn="ctr"/>
                      <a:r>
                        <a:rPr b="0" lang="en-ZA" sz="2400" spc="-1" strike="noStrike">
                          <a:solidFill>
                            <a:srgbClr val="000000"/>
                          </a:solidFill>
                          <a:uFill>
                            <a:solidFill>
                              <a:srgbClr val="ffffff"/>
                            </a:solidFill>
                          </a:uFill>
                          <a:latin typeface="Verdana"/>
                        </a:rPr>
                        <a:t>Slide name</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Slide number</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Stain</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155960">
                <a:tc>
                  <a:txBody>
                    <a:bodyPr lIns="90000" rIns="90000" tIns="46800" bIns="46800" anchor="ctr"/>
                    <a:p>
                      <a:pPr algn="ctr"/>
                      <a:r>
                        <a:rPr b="0" lang="en-ZA" sz="2400" spc="-1" strike="noStrike">
                          <a:solidFill>
                            <a:srgbClr val="000000"/>
                          </a:solidFill>
                          <a:uFill>
                            <a:solidFill>
                              <a:srgbClr val="ffffff"/>
                            </a:solidFill>
                          </a:uFill>
                          <a:latin typeface="Verdana"/>
                        </a:rPr>
                        <a:t>Hyaline cartilage</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73</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H/E</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155960">
                <a:tc>
                  <a:txBody>
                    <a:bodyPr lIns="90000" rIns="90000" tIns="46800" bIns="46800" anchor="ctr"/>
                    <a:p>
                      <a:pPr algn="ctr"/>
                      <a:r>
                        <a:rPr b="0" lang="en-ZA" sz="2400" spc="-1" strike="noStrike">
                          <a:solidFill>
                            <a:srgbClr val="000000"/>
                          </a:solidFill>
                          <a:uFill>
                            <a:solidFill>
                              <a:srgbClr val="ffffff"/>
                            </a:solidFill>
                          </a:uFill>
                          <a:latin typeface="Verdana"/>
                        </a:rPr>
                        <a:t>Elastic cartilage</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9</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R/F</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157040">
                <a:tc>
                  <a:txBody>
                    <a:bodyPr lIns="90000" rIns="90000" tIns="46800" bIns="46800" anchor="ctr"/>
                    <a:p>
                      <a:pPr algn="ctr"/>
                      <a:r>
                        <a:rPr b="0" lang="en-ZA" sz="2400" spc="-1" strike="noStrike">
                          <a:solidFill>
                            <a:srgbClr val="000000"/>
                          </a:solidFill>
                          <a:uFill>
                            <a:solidFill>
                              <a:srgbClr val="ffffff"/>
                            </a:solidFill>
                          </a:uFill>
                          <a:latin typeface="Verdana"/>
                        </a:rPr>
                        <a:t>Fibrous cartilage</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10</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400" spc="-1" strike="noStrike">
                          <a:solidFill>
                            <a:srgbClr val="000000"/>
                          </a:solidFill>
                          <a:uFill>
                            <a:solidFill>
                              <a:srgbClr val="ffffff"/>
                            </a:solidFill>
                          </a:uFill>
                          <a:latin typeface="Verdana"/>
                        </a:rPr>
                        <a:t>H/E</a:t>
                      </a:r>
                      <a:endParaRPr b="0" lang="en-ZA" sz="24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Objectives: Bone</a:t>
            </a:r>
            <a:endParaRPr b="0" lang="en-ZA" sz="4400" spc="-1" strike="noStrike">
              <a:solidFill>
                <a:srgbClr val="000000"/>
              </a:solidFill>
              <a:uFill>
                <a:solidFill>
                  <a:srgbClr val="ffffff"/>
                </a:solidFill>
              </a:uFill>
              <a:latin typeface="Lucida Console"/>
            </a:endParaRPr>
          </a:p>
        </p:txBody>
      </p:sp>
      <p:sp>
        <p:nvSpPr>
          <p:cNvPr id="55" name="TextShape 2"/>
          <p:cNvSpPr txBox="1"/>
          <p:nvPr/>
        </p:nvSpPr>
        <p:spPr>
          <a:xfrm>
            <a:off x="504000" y="1769040"/>
            <a:ext cx="9071640" cy="5484600"/>
          </a:xfrm>
          <a:prstGeom prst="rect">
            <a:avLst/>
          </a:prstGeom>
          <a:noFill/>
          <a:ln>
            <a:noFill/>
          </a:ln>
        </p:spPr>
        <p:txBody>
          <a:bodyPr lIns="0" rIns="0" tIns="0" bIns="0">
            <a:normAutofit/>
          </a:bodyPr>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Compare cartilage and bone with regard to cells, fibers, ground substance, function and growth.</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the parts of bone matrix.</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and describe the osteon and its components.</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and describe the cells involved in bone formation, growth and remodelling, namely osteoblasts, osteocytes and osteoclasts.</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compact bone and spongy bone.</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Identify the growth plate and the zones present in the growth plate (zone of resting cartilage, proliferation, hypertrophy, calcification and ossification).</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the processes taking place in each of the zones of the growth plate.</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intramembranous bone development and endochondral ossification.</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Discuss the process of bone formation, growth and remodelling, how the length and diameter of a long bone increases, and how this is reflected in the lamellar systems seen in bone at various ages.</a:t>
            </a:r>
            <a:endParaRPr b="0" lang="en-ZA" sz="3200" spc="-1" strike="noStrike">
              <a:solidFill>
                <a:srgbClr val="000000"/>
              </a:solidFill>
              <a:uFill>
                <a:solidFill>
                  <a:srgbClr val="ffffff"/>
                </a:solidFill>
              </a:uFill>
              <a:latin typeface="Arial"/>
            </a:endParaRPr>
          </a:p>
          <a:p>
            <a:pPr marL="216000" indent="-216000">
              <a:spcBef>
                <a:spcPts val="1417"/>
              </a:spcBef>
              <a:buClr>
                <a:srgbClr val="000000"/>
              </a:buClr>
              <a:buSzPct val="45000"/>
              <a:buFont typeface="Wingdings" charset="2"/>
              <a:buChar char=""/>
            </a:pPr>
            <a:r>
              <a:rPr b="0" lang="en-ZA" sz="3200" spc="-1" strike="noStrike">
                <a:solidFill>
                  <a:srgbClr val="000000"/>
                </a:solidFill>
                <a:uFill>
                  <a:solidFill>
                    <a:srgbClr val="ffffff"/>
                  </a:solidFill>
                </a:uFill>
                <a:latin typeface="Arial"/>
              </a:rPr>
              <a:t>Describe and discuss the functions of each of the components.</a:t>
            </a:r>
            <a:endParaRPr b="0" lang="en-ZA" sz="32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Slides: Bone</a:t>
            </a:r>
            <a:endParaRPr b="0" lang="en-ZA" sz="4400" spc="-1" strike="noStrike">
              <a:solidFill>
                <a:srgbClr val="000000"/>
              </a:solidFill>
              <a:uFill>
                <a:solidFill>
                  <a:srgbClr val="ffffff"/>
                </a:solidFill>
              </a:uFill>
              <a:latin typeface="Lucida Console"/>
            </a:endParaRPr>
          </a:p>
        </p:txBody>
      </p:sp>
      <p:graphicFrame>
        <p:nvGraphicFramePr>
          <p:cNvPr id="57" name="Table 2"/>
          <p:cNvGraphicFramePr/>
          <p:nvPr/>
        </p:nvGraphicFramePr>
        <p:xfrm>
          <a:off x="484560" y="1426320"/>
          <a:ext cx="9110880" cy="5955120"/>
        </p:xfrm>
        <a:graphic>
          <a:graphicData uri="http://schemas.openxmlformats.org/drawingml/2006/table">
            <a:tbl>
              <a:tblPr/>
              <a:tblGrid>
                <a:gridCol w="3036600"/>
                <a:gridCol w="3036960"/>
                <a:gridCol w="3037680"/>
              </a:tblGrid>
              <a:tr h="822600">
                <a:tc>
                  <a:txBody>
                    <a:bodyPr lIns="90000" rIns="90000" tIns="46800" bIns="46800" anchor="ctr"/>
                    <a:p>
                      <a:pPr algn="ctr"/>
                      <a:r>
                        <a:rPr b="0" lang="en-ZA" sz="2000" spc="-1" strike="noStrike">
                          <a:solidFill>
                            <a:srgbClr val="000000"/>
                          </a:solidFill>
                          <a:uFill>
                            <a:solidFill>
                              <a:srgbClr val="ffffff"/>
                            </a:solidFill>
                          </a:uFill>
                          <a:latin typeface="Verdana"/>
                        </a:rPr>
                        <a:t>Slide name</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Slide number</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Stain</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436400">
                <a:tc>
                  <a:txBody>
                    <a:bodyPr lIns="90000" rIns="90000" tIns="46800" bIns="46800" anchor="ctr"/>
                    <a:p>
                      <a:pPr algn="ctr"/>
                      <a:r>
                        <a:rPr b="0" lang="en-ZA" sz="2000" spc="-1" strike="noStrike">
                          <a:solidFill>
                            <a:srgbClr val="000000"/>
                          </a:solidFill>
                          <a:uFill>
                            <a:solidFill>
                              <a:srgbClr val="ffffff"/>
                            </a:solidFill>
                          </a:uFill>
                          <a:latin typeface="Verdana"/>
                        </a:rPr>
                        <a:t>Compact bone (cross section)</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12</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H/E</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436400">
                <a:tc>
                  <a:txBody>
                    <a:bodyPr lIns="90000" rIns="90000" tIns="46800" bIns="46800" anchor="ctr"/>
                    <a:p>
                      <a:pPr algn="ctr"/>
                      <a:r>
                        <a:rPr b="0" lang="en-ZA" sz="2000" spc="-1" strike="noStrike">
                          <a:solidFill>
                            <a:srgbClr val="000000"/>
                          </a:solidFill>
                          <a:uFill>
                            <a:solidFill>
                              <a:srgbClr val="ffffff"/>
                            </a:solidFill>
                          </a:uFill>
                          <a:latin typeface="Verdana"/>
                        </a:rPr>
                        <a:t>Compact bone (ground cross section)</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13</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None</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436400">
                <a:tc>
                  <a:txBody>
                    <a:bodyPr lIns="90000" rIns="90000" tIns="46800" bIns="46800" anchor="ctr"/>
                    <a:p>
                      <a:pPr algn="ctr"/>
                      <a:r>
                        <a:rPr b="0" lang="en-ZA" sz="2000" spc="-1" strike="noStrike">
                          <a:solidFill>
                            <a:srgbClr val="000000"/>
                          </a:solidFill>
                          <a:uFill>
                            <a:solidFill>
                              <a:srgbClr val="ffffff"/>
                            </a:solidFill>
                          </a:uFill>
                          <a:latin typeface="Verdana"/>
                        </a:rPr>
                        <a:t>Compact bone (ground longitudinal section)</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14</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None</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23680">
                <a:tc>
                  <a:txBody>
                    <a:bodyPr lIns="90000" rIns="90000" tIns="46800" bIns="46800" anchor="ctr"/>
                    <a:p>
                      <a:pPr algn="ctr"/>
                      <a:r>
                        <a:rPr b="0" lang="en-ZA" sz="2000" spc="-1" strike="noStrike">
                          <a:solidFill>
                            <a:srgbClr val="000000"/>
                          </a:solidFill>
                          <a:uFill>
                            <a:solidFill>
                              <a:srgbClr val="ffffff"/>
                            </a:solidFill>
                          </a:uFill>
                          <a:latin typeface="Verdana"/>
                        </a:rPr>
                        <a:t>Bone development</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11</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p>
                      <a:pPr algn="ctr"/>
                      <a:r>
                        <a:rPr b="0" lang="en-ZA" sz="2000" spc="-1" strike="noStrike">
                          <a:solidFill>
                            <a:srgbClr val="000000"/>
                          </a:solidFill>
                          <a:uFill>
                            <a:solidFill>
                              <a:srgbClr val="ffffff"/>
                            </a:solidFill>
                          </a:uFill>
                          <a:latin typeface="Verdana"/>
                        </a:rPr>
                        <a:t>H/E</a:t>
                      </a:r>
                      <a:endParaRPr b="0" lang="en-ZA" sz="20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extShape 1"/>
          <p:cNvSpPr txBox="1"/>
          <p:nvPr/>
        </p:nvSpPr>
        <p:spPr>
          <a:xfrm>
            <a:off x="504000" y="301320"/>
            <a:ext cx="9071640" cy="5851800"/>
          </a:xfrm>
          <a:prstGeom prst="rect">
            <a:avLst/>
          </a:prstGeom>
          <a:noFill/>
          <a:ln>
            <a:noFill/>
          </a:ln>
        </p:spPr>
        <p:txBody>
          <a:bodyPr lIns="0" rIns="0" tIns="0" bIns="0" anchor="ctr"/>
          <a:p>
            <a:pPr algn="ctr"/>
            <a:r>
              <a:rPr b="0" lang="en-ZA" sz="3200" spc="-1" strike="noStrike">
                <a:solidFill>
                  <a:srgbClr val="000000"/>
                </a:solidFill>
                <a:uFill>
                  <a:solidFill>
                    <a:srgbClr val="ffffff"/>
                  </a:solidFill>
                </a:uFill>
                <a:latin typeface="Lucida Console"/>
              </a:rPr>
              <a:t>All Slides</a:t>
            </a:r>
            <a:endParaRPr b="0" lang="en-ZA" sz="3200" spc="-1" strike="noStrike">
              <a:solidFill>
                <a:srgbClr val="000000"/>
              </a:solidFill>
              <a:uFill>
                <a:solidFill>
                  <a:srgbClr val="ffffff"/>
                </a:solidFill>
              </a:uFill>
              <a:latin typeface="Lucida Console"/>
            </a:endParaRPr>
          </a:p>
          <a:p>
            <a:pPr algn="ctr"/>
            <a:endParaRPr b="0" lang="en-ZA" sz="3200" spc="-1" strike="noStrike">
              <a:solidFill>
                <a:srgbClr val="000000"/>
              </a:solidFill>
              <a:uFill>
                <a:solidFill>
                  <a:srgbClr val="ffffff"/>
                </a:solidFill>
              </a:uFill>
              <a:latin typeface="Lucida Console"/>
            </a:endParaRPr>
          </a:p>
          <a:p>
            <a:pPr algn="ctr"/>
            <a:r>
              <a:rPr b="0" lang="en-ZA" sz="3200" spc="-1" strike="noStrike">
                <a:solidFill>
                  <a:srgbClr val="000000"/>
                </a:solidFill>
                <a:uFill>
                  <a:solidFill>
                    <a:srgbClr val="ffffff"/>
                  </a:solidFill>
                </a:uFill>
                <a:latin typeface="Lucida Console"/>
              </a:rPr>
              <a:t>Draw and Annotate!</a:t>
            </a:r>
            <a:endParaRPr b="0" lang="en-ZA" sz="3200" spc="-1" strike="noStrike">
              <a:solidFill>
                <a:srgbClr val="000000"/>
              </a:solidFill>
              <a:uFill>
                <a:solidFill>
                  <a:srgbClr val="ffffff"/>
                </a:solidFill>
              </a:uFill>
              <a:latin typeface="Lucida Console"/>
            </a:endParaRPr>
          </a:p>
          <a:p>
            <a:pPr algn="ctr"/>
            <a:endParaRPr b="0" lang="en-ZA" sz="3200" spc="-1" strike="noStrike">
              <a:solidFill>
                <a:srgbClr val="000000"/>
              </a:solidFill>
              <a:uFill>
                <a:solidFill>
                  <a:srgbClr val="ffffff"/>
                </a:solidFill>
              </a:uFill>
              <a:latin typeface="Lucida Console"/>
            </a:endParaRPr>
          </a:p>
          <a:p>
            <a:pPr algn="ctr"/>
            <a:r>
              <a:rPr b="0" lang="en-ZA" sz="3200" spc="-1" strike="noStrike">
                <a:solidFill>
                  <a:srgbClr val="000000"/>
                </a:solidFill>
                <a:uFill>
                  <a:solidFill>
                    <a:srgbClr val="ffffff"/>
                  </a:solidFill>
                </a:uFill>
                <a:latin typeface="Lucida Console"/>
              </a:rPr>
              <a:t>Consider 5 Items!</a:t>
            </a:r>
            <a:endParaRPr b="0" lang="en-ZA" sz="3200" spc="-1" strike="noStrike">
              <a:solidFill>
                <a:srgbClr val="000000"/>
              </a:solidFill>
              <a:uFill>
                <a:solidFill>
                  <a:srgbClr val="ffffff"/>
                </a:solidFill>
              </a:uFill>
              <a:latin typeface="Lucida Console"/>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Identify &amp; Annotate</a:t>
            </a:r>
            <a:endParaRPr b="0" lang="en-ZA" sz="4400" spc="-1" strike="noStrike">
              <a:solidFill>
                <a:srgbClr val="000000"/>
              </a:solidFill>
              <a:uFill>
                <a:solidFill>
                  <a:srgbClr val="ffffff"/>
                </a:solidFill>
              </a:uFill>
              <a:latin typeface="Lucida Console"/>
            </a:endParaRPr>
          </a:p>
        </p:txBody>
      </p:sp>
      <p:pic>
        <p:nvPicPr>
          <p:cNvPr id="60" name="" descr=""/>
          <p:cNvPicPr/>
          <p:nvPr/>
        </p:nvPicPr>
        <p:blipFill>
          <a:blip r:embed="rId1"/>
          <a:stretch/>
        </p:blipFill>
        <p:spPr>
          <a:xfrm>
            <a:off x="504000" y="1563480"/>
            <a:ext cx="2880000" cy="2865600"/>
          </a:xfrm>
          <a:prstGeom prst="rect">
            <a:avLst/>
          </a:prstGeom>
          <a:ln>
            <a:noFill/>
          </a:ln>
        </p:spPr>
      </p:pic>
      <p:pic>
        <p:nvPicPr>
          <p:cNvPr id="61" name="" descr=""/>
          <p:cNvPicPr/>
          <p:nvPr/>
        </p:nvPicPr>
        <p:blipFill>
          <a:blip r:embed="rId2"/>
          <a:stretch/>
        </p:blipFill>
        <p:spPr>
          <a:xfrm>
            <a:off x="7092000" y="4568400"/>
            <a:ext cx="2880000" cy="2883600"/>
          </a:xfrm>
          <a:prstGeom prst="rect">
            <a:avLst/>
          </a:prstGeom>
          <a:ln>
            <a:noFill/>
          </a:ln>
        </p:spPr>
      </p:pic>
      <p:pic>
        <p:nvPicPr>
          <p:cNvPr id="62" name="" descr=""/>
          <p:cNvPicPr/>
          <p:nvPr/>
        </p:nvPicPr>
        <p:blipFill>
          <a:blip r:embed="rId3"/>
          <a:stretch/>
        </p:blipFill>
        <p:spPr>
          <a:xfrm>
            <a:off x="3812760" y="2635200"/>
            <a:ext cx="2880000" cy="28548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TextShape 1"/>
          <p:cNvSpPr txBox="1"/>
          <p:nvPr/>
        </p:nvSpPr>
        <p:spPr>
          <a:xfrm>
            <a:off x="504000" y="301320"/>
            <a:ext cx="9071640" cy="1262160"/>
          </a:xfrm>
          <a:prstGeom prst="rect">
            <a:avLst/>
          </a:prstGeom>
          <a:noFill/>
          <a:ln>
            <a:noFill/>
          </a:ln>
        </p:spPr>
        <p:txBody>
          <a:bodyPr lIns="0" rIns="0" tIns="0" bIns="0" anchor="ctr"/>
          <a:p>
            <a:pPr algn="ctr"/>
            <a:r>
              <a:rPr b="0" lang="en-ZA" sz="4400" spc="-1" strike="noStrike">
                <a:solidFill>
                  <a:srgbClr val="000000"/>
                </a:solidFill>
                <a:uFill>
                  <a:solidFill>
                    <a:srgbClr val="ffffff"/>
                  </a:solidFill>
                </a:uFill>
                <a:latin typeface="Lucida Console"/>
              </a:rPr>
              <a:t>Identify &amp; Annotate</a:t>
            </a:r>
            <a:endParaRPr b="0" lang="en-ZA" sz="4400" spc="-1" strike="noStrike">
              <a:solidFill>
                <a:srgbClr val="000000"/>
              </a:solidFill>
              <a:uFill>
                <a:solidFill>
                  <a:srgbClr val="ffffff"/>
                </a:solidFill>
              </a:uFill>
              <a:latin typeface="Lucida Console"/>
            </a:endParaRPr>
          </a:p>
        </p:txBody>
      </p:sp>
      <p:pic>
        <p:nvPicPr>
          <p:cNvPr id="64" name="" descr=""/>
          <p:cNvPicPr/>
          <p:nvPr/>
        </p:nvPicPr>
        <p:blipFill>
          <a:blip r:embed="rId1"/>
          <a:stretch/>
        </p:blipFill>
        <p:spPr>
          <a:xfrm>
            <a:off x="7092000" y="4622400"/>
            <a:ext cx="2880000" cy="2829600"/>
          </a:xfrm>
          <a:prstGeom prst="rect">
            <a:avLst/>
          </a:prstGeom>
          <a:ln>
            <a:noFill/>
          </a:ln>
        </p:spPr>
      </p:pic>
      <p:pic>
        <p:nvPicPr>
          <p:cNvPr id="65" name="" descr=""/>
          <p:cNvPicPr/>
          <p:nvPr/>
        </p:nvPicPr>
        <p:blipFill>
          <a:blip r:embed="rId2"/>
          <a:stretch/>
        </p:blipFill>
        <p:spPr>
          <a:xfrm>
            <a:off x="3799440" y="2621880"/>
            <a:ext cx="2880000" cy="2854800"/>
          </a:xfrm>
          <a:prstGeom prst="rect">
            <a:avLst/>
          </a:prstGeom>
          <a:ln>
            <a:noFill/>
          </a:ln>
        </p:spPr>
      </p:pic>
      <p:pic>
        <p:nvPicPr>
          <p:cNvPr id="66" name="" descr=""/>
          <p:cNvPicPr/>
          <p:nvPr/>
        </p:nvPicPr>
        <p:blipFill>
          <a:blip r:embed="rId3"/>
          <a:stretch/>
        </p:blipFill>
        <p:spPr>
          <a:xfrm>
            <a:off x="504000" y="1563480"/>
            <a:ext cx="2880000" cy="28224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289</TotalTime>
  <Application>LibreOffice/5.3.4.2$Windows_X86_64 LibreOffice_project/f82d347ccc0be322489bf7da61d7e4ad13fe2ff3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2017-08-07T10:54:13Z</dcterms:created>
  <dc:creator>Marius Loots</dc:creator>
  <dc:description/>
  <dc:language>en-ZA</dc:language>
  <cp:lastModifiedBy>Marius Loots</cp:lastModifiedBy>
  <dcterms:modified xsi:type="dcterms:W3CDTF">2017-08-10T14:16:15Z</dcterms:modified>
  <cp:revision>15</cp:revision>
  <dc:subject/>
  <dc:title/>
</cp:coreProperties>
</file>